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7" r:id="rId3"/>
    <p:sldId id="257" r:id="rId4"/>
    <p:sldId id="258" r:id="rId5"/>
    <p:sldId id="259" r:id="rId6"/>
    <p:sldId id="261" r:id="rId7"/>
    <p:sldId id="260" r:id="rId8"/>
    <p:sldId id="264" r:id="rId9"/>
    <p:sldId id="262" r:id="rId10"/>
    <p:sldId id="263" r:id="rId11"/>
    <p:sldId id="268" r:id="rId12"/>
    <p:sldId id="269" r:id="rId13"/>
    <p:sldId id="270" r:id="rId14"/>
    <p:sldId id="273" r:id="rId15"/>
    <p:sldId id="271" r:id="rId16"/>
    <p:sldId id="272" r:id="rId17"/>
    <p:sldId id="266" r:id="rId18"/>
    <p:sldId id="265" r:id="rId1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A99EB-6564-6EAE-AD77-07D7E8AC3E94}" v="42" dt="2023-12-21T00:33:28.557"/>
    <p1510:client id="{3BC3DE1A-06F4-9667-86F1-91BF9EFE7032}" v="1426" dt="2023-12-21T12:55:45.265"/>
    <p1510:client id="{538DDD1F-4B7A-F76F-1B63-B55A7DBEF6A1}" v="1023" dt="2023-12-11T20:22:51.336"/>
    <p1510:client id="{8B3F32D5-959E-459A-9B92-BF3260A48E9B}" v="121" dt="2023-12-10T20:20:18.659"/>
    <p1510:client id="{97869BA4-9779-0CBB-03F2-18746423E0F7}" v="565" dt="2023-12-20T22:25:54.434"/>
    <p1510:client id="{C72B994D-0A65-153F-4DE6-4DA688B4C378}" v="86" dt="2023-12-13T23:59:05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CC4377C-6A01-406C-9E7A-B8360A191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F06597-B2E9-4D40-B772-351B3CED33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04115-D3DC-49E7-88B5-4BCDB98C33A7}" type="datetimeFigureOut">
              <a:rPr lang="es-ES" smtClean="0"/>
              <a:t>21/12/2023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7BDFB4-56A0-403D-A5A2-14984C6B3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822DCD5-E812-47D0-8D59-A6735F8C27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6EC9E-403C-44B6-BECF-C44208F229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1984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3A87E-803F-4DDB-926C-89484ADC49C3}" type="datetimeFigureOut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456A-7529-4478-B76A-5BB528428C2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127528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C456A-7529-4478-B76A-5BB528428C2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692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BA79786D-23C8-4E08-BFD9-074CCEAECFAA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B73089-6AB5-4B0B-BC77-A68206FAB0D6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448B3521-F172-41E2-90A5-F7DA766753B3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32C99087-A432-4392-BBBE-30A17E7D270B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B297D2B0-1E08-4A05-8253-996755CEEBC6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9B06C-28FF-467D-91DA-A50D86A742DB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texto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5255D-A2C9-47D2-9C86-168A7F2FA7AC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1809D2-C17B-4CC3-8F99-CA6B7FAE129E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A6D68C76-680B-4E3C-9E40-6B1AA6DF1543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8393F5-21F0-4CCA-9C97-63204E25BF53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F31616DF-067D-4A05-8170-7E267DC9DDF6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483C73-8126-4F44-9A70-3B5E4DBC7B06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A50786-042D-407E-B9E2-C553026B2942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1045D5-F3D3-4D16-B331-E6B3FA2F7D8A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4CCE9D-0F76-4D12-A194-14575038CD27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954C30-0BA0-4ACB-BA25-4FCCB42F6734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6BE2D2-9BE1-4468-AE45-66C37A9A87AD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A091CD9-CC5F-428A-B60C-D1F589FF6F25}" type="datetime1">
              <a:rPr lang="es-ES" noProof="0" smtClean="0"/>
              <a:t>21/12/2023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06.03762v6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kipedia2vec.github.io/demo/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08629" y="335435"/>
            <a:ext cx="9448800" cy="1825096"/>
          </a:xfrm>
        </p:spPr>
        <p:txBody>
          <a:bodyPr rtlCol="0"/>
          <a:lstStyle/>
          <a:p>
            <a:pPr algn="ctr"/>
            <a:r>
              <a:rPr lang="es-ES" b="1" i="1" u="sng" dirty="0"/>
              <a:t>ATENCIÓN Y </a:t>
            </a:r>
            <a:br>
              <a:rPr lang="es-ES" b="1" i="1" u="sng" dirty="0"/>
            </a:br>
            <a:r>
              <a:rPr lang="es-ES" b="1" i="1" u="sng" dirty="0"/>
              <a:t>VECTORES Q K v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9453" y="6243171"/>
            <a:ext cx="4462183" cy="685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200" b="1" dirty="0"/>
              <a:t>Manuel Ramírez Ballesteros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005D5E37-5C90-A2F2-1F75-C0320F08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896" y="2379371"/>
            <a:ext cx="6611471" cy="36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AD76FD-8B87-0F82-43ED-0E8FA842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06" y="142865"/>
            <a:ext cx="6631675" cy="1293028"/>
          </a:xfrm>
        </p:spPr>
        <p:txBody>
          <a:bodyPr/>
          <a:lstStyle/>
          <a:p>
            <a:r>
              <a:rPr lang="es-ES" b="1" i="1" u="sng" dirty="0"/>
              <a:t>Función de atención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222F620-B708-7F3F-CE6C-F121CE8FF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1" y="2408198"/>
            <a:ext cx="7082117" cy="3812912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E52A7F9-07BD-1878-BED8-668CDB59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082" y="2876411"/>
            <a:ext cx="4749613" cy="92952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E0B2304-9C5E-DE6B-5B9F-6D19131A7103}"/>
              </a:ext>
            </a:extLst>
          </p:cNvPr>
          <p:cNvSpPr txBox="1"/>
          <p:nvPr/>
        </p:nvSpPr>
        <p:spPr>
          <a:xfrm>
            <a:off x="7465919" y="4162985"/>
            <a:ext cx="38520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 dirty="0"/>
              <a:t>Donde </a:t>
            </a:r>
            <a:r>
              <a:rPr lang="es-ES" sz="2000" b="1" i="1" err="1"/>
              <a:t>dk</a:t>
            </a:r>
            <a:r>
              <a:rPr lang="es-ES" sz="2000" b="1" dirty="0"/>
              <a:t> es la dimensión de los vectores Q y K.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0D179F-E328-F849-34A9-232F43AF82FF}"/>
              </a:ext>
            </a:extLst>
          </p:cNvPr>
          <p:cNvSpPr txBox="1"/>
          <p:nvPr/>
        </p:nvSpPr>
        <p:spPr>
          <a:xfrm>
            <a:off x="7287336" y="5510283"/>
            <a:ext cx="44696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>
                <a:ea typeface="+mn-lt"/>
                <a:cs typeface="+mn-lt"/>
                <a:hlinkClick r:id="rId4"/>
              </a:rPr>
              <a:t>https://arxiv.org/pdf/1706.03762v6.pdf</a:t>
            </a:r>
            <a:endParaRPr lang="es-ES" dirty="0">
              <a:ea typeface="+mn-lt"/>
              <a:cs typeface="+mn-lt"/>
            </a:endParaRP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71D39E9-9CCC-E6C9-5B4C-D9A2F9137C8C}"/>
              </a:ext>
            </a:extLst>
          </p:cNvPr>
          <p:cNvSpPr txBox="1"/>
          <p:nvPr/>
        </p:nvSpPr>
        <p:spPr>
          <a:xfrm>
            <a:off x="326977" y="1475663"/>
            <a:ext cx="860946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/>
              <a:t>Inicialmente, estos mecanismos sumados a las RNN, consiguieron mejorarlas y potenciarlas en el campo del NLP, hasta que....</a:t>
            </a:r>
          </a:p>
        </p:txBody>
      </p:sp>
    </p:spTree>
    <p:extLst>
      <p:ext uri="{BB962C8B-B14F-4D97-AF65-F5344CB8AC3E}">
        <p14:creationId xmlns:p14="http://schemas.microsoft.com/office/powerpoint/2010/main" val="1439597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2EFFF-5DC4-45DE-0EC1-B09508C2F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719" y="-43120"/>
            <a:ext cx="4402540" cy="1293028"/>
          </a:xfrm>
        </p:spPr>
        <p:txBody>
          <a:bodyPr/>
          <a:lstStyle/>
          <a:p>
            <a:r>
              <a:rPr lang="es-ES" b="1" i="1" u="sng" err="1"/>
              <a:t>Transformer</a:t>
            </a:r>
            <a:endParaRPr lang="es-ES" b="1" i="1" u="sng"/>
          </a:p>
        </p:txBody>
      </p:sp>
      <p:pic>
        <p:nvPicPr>
          <p:cNvPr id="4" name="Marcador de contenido 3" descr="Diagrama&#10;&#10;Descripción generada automáticamente">
            <a:extLst>
              <a:ext uri="{FF2B5EF4-FFF2-40B4-BE49-F238E27FC236}">
                <a16:creationId xmlns:a16="http://schemas.microsoft.com/office/drawing/2014/main" id="{47A1FDE4-B259-5583-5258-EAC00A87A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790" y="1136291"/>
            <a:ext cx="5803906" cy="5502321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D59C4FF-080B-96D4-AF46-E0E4FAA2E3B3}"/>
              </a:ext>
            </a:extLst>
          </p:cNvPr>
          <p:cNvSpPr txBox="1"/>
          <p:nvPr/>
        </p:nvSpPr>
        <p:spPr>
          <a:xfrm>
            <a:off x="7798404" y="1590523"/>
            <a:ext cx="3900712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Existen dos grandes bloques, cada uno compuesto por una pila de N=6 capas idénticas:</a:t>
            </a:r>
          </a:p>
          <a:p>
            <a:endParaRPr lang="es-ES" b="1" dirty="0"/>
          </a:p>
          <a:p>
            <a:pPr marL="285750" indent="-285750">
              <a:buFont typeface="Calibri"/>
              <a:buChar char="-"/>
            </a:pPr>
            <a:r>
              <a:rPr lang="es-ES" b="1" err="1"/>
              <a:t>Encoder</a:t>
            </a:r>
            <a:r>
              <a:rPr lang="es-ES" b="1" dirty="0"/>
              <a:t>: Analizar el contexto de la cadena de entrada. Consta de dos subcapas.</a:t>
            </a:r>
          </a:p>
          <a:p>
            <a:pPr marL="285750" indent="-285750">
              <a:buFont typeface="Calibri"/>
              <a:buChar char="-"/>
            </a:pPr>
            <a:endParaRPr lang="es-ES" b="1" dirty="0"/>
          </a:p>
          <a:p>
            <a:pPr marL="285750" indent="-285750">
              <a:buFont typeface="Calibri"/>
              <a:buChar char="-"/>
            </a:pPr>
            <a:r>
              <a:rPr lang="es-ES" b="1" err="1"/>
              <a:t>Decoder</a:t>
            </a:r>
            <a:r>
              <a:rPr lang="es-ES" b="1" dirty="0"/>
              <a:t>: Generar la secuencia de salida a partir del contexto del </a:t>
            </a:r>
            <a:r>
              <a:rPr lang="es-ES" b="1" err="1"/>
              <a:t>encoder.Incluye</a:t>
            </a:r>
            <a:r>
              <a:rPr lang="es-ES" b="1" dirty="0"/>
              <a:t> una tercera subcapa.</a:t>
            </a:r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21304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F665B-5ABB-793D-510A-71860413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38" y="207992"/>
            <a:ext cx="11162694" cy="797124"/>
          </a:xfrm>
        </p:spPr>
        <p:txBody>
          <a:bodyPr/>
          <a:lstStyle/>
          <a:p>
            <a:r>
              <a:rPr lang="es-ES" b="1" i="1" u="sng" dirty="0"/>
              <a:t>Input </a:t>
            </a:r>
            <a:r>
              <a:rPr lang="es-ES" b="1" i="1" u="sng" err="1"/>
              <a:t>embedding</a:t>
            </a:r>
            <a:r>
              <a:rPr lang="es-ES" b="1" i="1" u="sng" dirty="0"/>
              <a:t> y </a:t>
            </a:r>
            <a:r>
              <a:rPr lang="es-ES" b="1" i="1" u="sng" err="1"/>
              <a:t>positional</a:t>
            </a:r>
            <a:r>
              <a:rPr lang="es-ES" b="1" i="1" u="sng" dirty="0"/>
              <a:t> </a:t>
            </a:r>
            <a:r>
              <a:rPr lang="es-ES" b="1" i="1" u="sng" err="1"/>
              <a:t>encoding</a:t>
            </a:r>
            <a:endParaRPr lang="es-ES" b="1" i="1" u="sng"/>
          </a:p>
        </p:txBody>
      </p:sp>
      <p:pic>
        <p:nvPicPr>
          <p:cNvPr id="4" name="Marcador de contenido 3" descr="Diagrama&#10;&#10;Descripción generada automáticamente">
            <a:extLst>
              <a:ext uri="{FF2B5EF4-FFF2-40B4-BE49-F238E27FC236}">
                <a16:creationId xmlns:a16="http://schemas.microsoft.com/office/drawing/2014/main" id="{64739789-ED96-A6CF-F421-293DB5C34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2761" y="2051748"/>
            <a:ext cx="5999239" cy="4300723"/>
          </a:xfr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175FBDE7-F3D5-F36B-EA1F-339F0184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4598"/>
            <a:ext cx="6096000" cy="2116002"/>
          </a:xfrm>
          <a:prstGeom prst="rect">
            <a:avLst/>
          </a:prstGeom>
        </p:spPr>
      </p:pic>
      <p:pic>
        <p:nvPicPr>
          <p:cNvPr id="6" name="Imagen 5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587C106F-E59D-D4B7-8B25-BD0CF3273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24" y="3663597"/>
            <a:ext cx="6096000" cy="30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99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84ED3-EAF0-8679-5F0B-959E080B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742" y="2373"/>
            <a:ext cx="5901268" cy="1159981"/>
          </a:xfrm>
        </p:spPr>
        <p:txBody>
          <a:bodyPr/>
          <a:lstStyle/>
          <a:p>
            <a:r>
              <a:rPr lang="es-ES" b="1" i="1" u="sng" dirty="0"/>
              <a:t>MULTI-HEAD ATTENTION</a:t>
            </a:r>
          </a:p>
        </p:txBody>
      </p:sp>
      <p:pic>
        <p:nvPicPr>
          <p:cNvPr id="4" name="Marcador de contenido 3" descr="Tabla&#10;&#10;Descripción generada automáticamente">
            <a:extLst>
              <a:ext uri="{FF2B5EF4-FFF2-40B4-BE49-F238E27FC236}">
                <a16:creationId xmlns:a16="http://schemas.microsoft.com/office/drawing/2014/main" id="{5E164091-6EFC-B1EA-52B3-543D5608E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1" y="2921934"/>
            <a:ext cx="5950858" cy="3408282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05C06D0-19C8-813E-4A68-BD433F4EF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871" y="2054219"/>
            <a:ext cx="6307034" cy="433873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4DF8AB8-2515-6982-B84C-15CC06E92194}"/>
              </a:ext>
            </a:extLst>
          </p:cNvPr>
          <p:cNvSpPr txBox="1"/>
          <p:nvPr/>
        </p:nvSpPr>
        <p:spPr>
          <a:xfrm>
            <a:off x="997991" y="1538216"/>
            <a:ext cx="424217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/>
              <a:t>Mecanismo de atención repetido en varias cabezas que puede realizarse en paralelo.</a:t>
            </a:r>
          </a:p>
        </p:txBody>
      </p:sp>
    </p:spTree>
    <p:extLst>
      <p:ext uri="{BB962C8B-B14F-4D97-AF65-F5344CB8AC3E}">
        <p14:creationId xmlns:p14="http://schemas.microsoft.com/office/powerpoint/2010/main" val="2420168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Texto&#10;&#10;Descripción generada automáticamente">
            <a:extLst>
              <a:ext uri="{FF2B5EF4-FFF2-40B4-BE49-F238E27FC236}">
                <a16:creationId xmlns:a16="http://schemas.microsoft.com/office/drawing/2014/main" id="{7BFE9F5F-58E7-36AF-5BED-574DC7707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7" y="184086"/>
            <a:ext cx="5153025" cy="857250"/>
          </a:xfrm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862DDEC2-B18B-464E-1C5F-101DAA6E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689" y="922645"/>
            <a:ext cx="8393372" cy="59298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D83668B-B34B-0245-25CA-D68FEC7E04B8}"/>
              </a:ext>
            </a:extLst>
          </p:cNvPr>
          <p:cNvSpPr txBox="1"/>
          <p:nvPr/>
        </p:nvSpPr>
        <p:spPr>
          <a:xfrm>
            <a:off x="508947" y="2001671"/>
            <a:ext cx="3113394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/>
              <a:t>Cada cabeza tiene sus propios pesos y obtendrá una representación diferente de atención para la misma entrada, permitiendo que el modelo capture diferentes tipos de relaciones  y patrones.</a:t>
            </a:r>
          </a:p>
        </p:txBody>
      </p:sp>
    </p:spTree>
    <p:extLst>
      <p:ext uri="{BB962C8B-B14F-4D97-AF65-F5344CB8AC3E}">
        <p14:creationId xmlns:p14="http://schemas.microsoft.com/office/powerpoint/2010/main" val="1156314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8FCF0-BDDB-C724-E656-0F0C86566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076" y="1215"/>
            <a:ext cx="8384419" cy="1147763"/>
          </a:xfrm>
        </p:spPr>
        <p:txBody>
          <a:bodyPr/>
          <a:lstStyle/>
          <a:p>
            <a:r>
              <a:rPr lang="es-ES" sz="4000" b="1" i="1" u="sng" dirty="0" err="1"/>
              <a:t>Masked</a:t>
            </a:r>
            <a:r>
              <a:rPr lang="es-ES" sz="4000" b="1" i="1" u="sng" dirty="0"/>
              <a:t> </a:t>
            </a:r>
            <a:r>
              <a:rPr lang="es-ES" sz="4000" b="1" i="1" u="sng" dirty="0" err="1"/>
              <a:t>multi-head</a:t>
            </a:r>
            <a:r>
              <a:rPr lang="es-ES" sz="4000" b="1" i="1" u="sng" dirty="0"/>
              <a:t> </a:t>
            </a:r>
            <a:r>
              <a:rPr lang="es-ES" sz="4000" b="1" i="1" u="sng" dirty="0" err="1"/>
              <a:t>attention</a:t>
            </a:r>
            <a:endParaRPr lang="es-ES" sz="4000" b="1" i="1" u="sng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D9D0C7-8F80-FF7B-A4A9-98C937219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1" y="1987250"/>
            <a:ext cx="4344609" cy="34072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b="1" dirty="0">
                <a:ea typeface="+mn-lt"/>
                <a:cs typeface="+mn-lt"/>
              </a:rPr>
              <a:t>Nuestro objetivo es hacer que el modelo sea causal, lo que significa que la salida en una posición determinada sólo puede depender de las palabras en las posiciones anteriores. </a:t>
            </a:r>
          </a:p>
          <a:p>
            <a:r>
              <a:rPr lang="es-ES" b="1" dirty="0"/>
              <a:t>Los valores de la diagonal superior de la matriz de atención se ponen a menos infinito antes de aplicar </a:t>
            </a:r>
            <a:r>
              <a:rPr lang="es-ES" b="1" dirty="0" err="1"/>
              <a:t>Softmax</a:t>
            </a:r>
            <a:r>
              <a:rPr lang="es-ES" b="1" dirty="0"/>
              <a:t>.</a:t>
            </a:r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97D2BF75-8E39-4064-3830-C9038511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482" y="1388008"/>
            <a:ext cx="5757484" cy="477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2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A8893-B576-F7D7-C56B-FD723660D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885" y="316849"/>
            <a:ext cx="4909458" cy="797124"/>
          </a:xfrm>
        </p:spPr>
        <p:txBody>
          <a:bodyPr/>
          <a:lstStyle/>
          <a:p>
            <a:r>
              <a:rPr lang="es-ES" b="1" i="1" u="sng" dirty="0"/>
              <a:t>Cross-</a:t>
            </a:r>
            <a:r>
              <a:rPr lang="es-ES" b="1" i="1" u="sng" err="1"/>
              <a:t>Attention</a:t>
            </a:r>
            <a:endParaRPr lang="es-ES" b="1" i="1" u="sng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B2CE291E-94E1-798A-2FEF-0B8EE47B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49" y="1841764"/>
            <a:ext cx="6374190" cy="360385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C9766C5-9A3A-3A11-2C46-D9344F2C8CF3}"/>
              </a:ext>
            </a:extLst>
          </p:cNvPr>
          <p:cNvSpPr txBox="1"/>
          <p:nvPr/>
        </p:nvSpPr>
        <p:spPr>
          <a:xfrm>
            <a:off x="7099904" y="2119690"/>
            <a:ext cx="491066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>
                <a:ea typeface="+mn-lt"/>
                <a:cs typeface="+mn-lt"/>
              </a:rPr>
              <a:t>La atención cruzada introduce información de la secuencia de entrada a las capas del decodificador, de modo que pueda predecir el siguiente token de secuencia de salida. Luego, el decodificador agrega el token a la secuencia de salida y repite este proceso autorregresivo hasta que se genera el token EOS.</a:t>
            </a:r>
            <a:endParaRPr lang="es-ES" sz="2000" b="1"/>
          </a:p>
        </p:txBody>
      </p:sp>
    </p:spTree>
    <p:extLst>
      <p:ext uri="{BB962C8B-B14F-4D97-AF65-F5344CB8AC3E}">
        <p14:creationId xmlns:p14="http://schemas.microsoft.com/office/powerpoint/2010/main" val="2373829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529A9-A859-8214-E5DA-9E7B90D69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699" y="5219"/>
            <a:ext cx="2597283" cy="1293028"/>
          </a:xfrm>
        </p:spPr>
        <p:txBody>
          <a:bodyPr/>
          <a:lstStyle/>
          <a:p>
            <a:r>
              <a:rPr lang="es-ES" b="1" i="1" u="sng" dirty="0"/>
              <a:t>Resumen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320FF6-D7C9-4E9B-1E83-4C1577A82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3766"/>
            <a:ext cx="10820400" cy="39793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b="1" dirty="0"/>
              <a:t>Este mecanismo permite procesar la información de manera simultánea, permitiendo distribuir las cargas en distintas </a:t>
            </a:r>
            <a:r>
              <a:rPr lang="es-ES" b="1" err="1"/>
              <a:t>GPU's</a:t>
            </a:r>
            <a:r>
              <a:rPr lang="es-ES" b="1" dirty="0"/>
              <a:t>.</a:t>
            </a:r>
          </a:p>
          <a:p>
            <a:r>
              <a:rPr lang="es-ES" b="1" dirty="0"/>
              <a:t>Además, permite que la oración pueda enfocarse en las partes más relevantes de la entrada.</a:t>
            </a:r>
          </a:p>
          <a:p>
            <a:endParaRPr lang="es-ES" b="1" dirty="0"/>
          </a:p>
          <a:p>
            <a:r>
              <a:rPr lang="es-ES" b="1" dirty="0"/>
              <a:t>Como curiosidad, podemos considerar un mecanismo de atención muy simple (</a:t>
            </a:r>
            <a:r>
              <a:rPr lang="es-ES" b="1" err="1"/>
              <a:t>hard-attention</a:t>
            </a:r>
            <a:r>
              <a:rPr lang="es-ES" b="1" dirty="0"/>
              <a:t>) donde se generen a la salida los mismos vectores que hay en la entrada, de manera que cada vector de la salida atienda sólo a su vector correspondiente de la entrada. Por tanto, la matriz de atención será la Identidad y tendremos: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117742-405F-A977-EEDD-B05E3E095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60" y="5332880"/>
            <a:ext cx="6389594" cy="76984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3DD4534-5CEB-CCAD-47F7-3CFD75C74945}"/>
              </a:ext>
            </a:extLst>
          </p:cNvPr>
          <p:cNvSpPr txBox="1"/>
          <p:nvPr/>
        </p:nvSpPr>
        <p:spPr>
          <a:xfrm>
            <a:off x="8020611" y="5331198"/>
            <a:ext cx="348783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 dirty="0"/>
              <a:t>¡El perceptrón es un caso particular de un mecanismo de atención!</a:t>
            </a: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118014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3F60C-2BDB-8658-9EA0-5629AB9B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11" y="573873"/>
            <a:ext cx="5960660" cy="1293028"/>
          </a:xfrm>
        </p:spPr>
        <p:txBody>
          <a:bodyPr/>
          <a:lstStyle/>
          <a:p>
            <a:r>
              <a:rPr lang="es-ES" b="1" i="1" dirty="0">
                <a:latin typeface="Arial"/>
                <a:cs typeface="Arial"/>
              </a:rPr>
              <a:t>¿Alguna pregunta?</a:t>
            </a:r>
          </a:p>
        </p:txBody>
      </p:sp>
      <p:pic>
        <p:nvPicPr>
          <p:cNvPr id="4" name="Marcador de contenido 3" descr="Tabla&#10;&#10;Descripción generada automáticamente">
            <a:extLst>
              <a:ext uri="{FF2B5EF4-FFF2-40B4-BE49-F238E27FC236}">
                <a16:creationId xmlns:a16="http://schemas.microsoft.com/office/drawing/2014/main" id="{D4362E70-4B22-5985-4E05-897B715AE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205" y="2044905"/>
            <a:ext cx="7575176" cy="4312227"/>
          </a:xfrm>
        </p:spPr>
      </p:pic>
    </p:spTree>
    <p:extLst>
      <p:ext uri="{BB962C8B-B14F-4D97-AF65-F5344CB8AC3E}">
        <p14:creationId xmlns:p14="http://schemas.microsoft.com/office/powerpoint/2010/main" val="268650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6A7AD4-D530-8A3F-2EC9-88ABC7FB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59" y="181667"/>
            <a:ext cx="11378620" cy="644760"/>
          </a:xfrm>
        </p:spPr>
        <p:txBody>
          <a:bodyPr/>
          <a:lstStyle/>
          <a:p>
            <a:pPr algn="ctr"/>
            <a:r>
              <a:rPr lang="es-ES" b="1" i="1" u="sng" dirty="0"/>
              <a:t>Introducción al </a:t>
            </a:r>
            <a:r>
              <a:rPr lang="es-ES" b="1" i="1" u="sng" err="1"/>
              <a:t>nlp</a:t>
            </a:r>
            <a:r>
              <a:rPr lang="es-ES" b="1" i="1" dirty="0"/>
              <a:t>: </a:t>
            </a:r>
            <a:r>
              <a:rPr lang="es-ES" b="1" i="1" u="sng" dirty="0"/>
              <a:t>Redes recurrentes</a:t>
            </a:r>
          </a:p>
        </p:txBody>
      </p:sp>
      <p:pic>
        <p:nvPicPr>
          <p:cNvPr id="4" name="Marcador de contenido 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B43358E3-0BA7-4179-2204-552C03BCE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39" y="3433002"/>
            <a:ext cx="5793441" cy="3135965"/>
          </a:xfrm>
        </p:spPr>
      </p:pic>
      <p:pic>
        <p:nvPicPr>
          <p:cNvPr id="5" name="Imagen 4" descr="Imagen que contiene reloj, medidor&#10;&#10;Descripción generada automáticamente">
            <a:extLst>
              <a:ext uri="{FF2B5EF4-FFF2-40B4-BE49-F238E27FC236}">
                <a16:creationId xmlns:a16="http://schemas.microsoft.com/office/drawing/2014/main" id="{7668733E-EB90-BF98-986C-AC6E3D4E9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443" y="1191262"/>
            <a:ext cx="6107205" cy="2817007"/>
          </a:xfrm>
          <a:prstGeom prst="rect">
            <a:avLst/>
          </a:prstGeom>
        </p:spPr>
      </p:pic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D74DD72F-46BA-8CEC-930D-56F0A0ADE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244" y="4027913"/>
            <a:ext cx="6320116" cy="283068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896730B-9DB9-20DE-423E-9640E8D56CEF}"/>
              </a:ext>
            </a:extLst>
          </p:cNvPr>
          <p:cNvSpPr txBox="1"/>
          <p:nvPr/>
        </p:nvSpPr>
        <p:spPr>
          <a:xfrm>
            <a:off x="415119" y="1427328"/>
            <a:ext cx="487623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/>
              <a:t>La estrategia empleada antes era tomar una red neuronal normal y pasarle como input la primera palabra, que será procesada multiplicándose capa por capa con los parámetros aprendidos.</a:t>
            </a:r>
          </a:p>
        </p:txBody>
      </p:sp>
    </p:spTree>
    <p:extLst>
      <p:ext uri="{BB962C8B-B14F-4D97-AF65-F5344CB8AC3E}">
        <p14:creationId xmlns:p14="http://schemas.microsoft.com/office/powerpoint/2010/main" val="252193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DED91-11CF-0E6A-E3AD-1BB469B4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542" y="45524"/>
            <a:ext cx="8610600" cy="1293028"/>
          </a:xfrm>
        </p:spPr>
        <p:txBody>
          <a:bodyPr/>
          <a:lstStyle/>
          <a:p>
            <a:r>
              <a:rPr lang="es-ES" b="1" i="1" u="sng" dirty="0"/>
              <a:t>Problemática de las </a:t>
            </a:r>
            <a:r>
              <a:rPr lang="es-ES" b="1" i="1" u="sng" dirty="0" err="1"/>
              <a:t>rnn</a:t>
            </a:r>
            <a:endParaRPr lang="es-ES" b="1" i="1" u="sng" dirty="0"/>
          </a:p>
        </p:txBody>
      </p:sp>
      <p:pic>
        <p:nvPicPr>
          <p:cNvPr id="4" name="Marcador de contenido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3CC39DD-E47B-27E0-8FFB-6CDA9AA86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11" y="3179412"/>
            <a:ext cx="6860960" cy="3212056"/>
          </a:xfrm>
        </p:spPr>
      </p:pic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781D263-8EF6-249C-48E0-0E15EB6C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706" y="1293813"/>
            <a:ext cx="5390030" cy="321894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30987CD-A5E9-4A76-C92F-8E17B3E0A6E4}"/>
              </a:ext>
            </a:extLst>
          </p:cNvPr>
          <p:cNvSpPr txBox="1"/>
          <p:nvPr/>
        </p:nvSpPr>
        <p:spPr>
          <a:xfrm>
            <a:off x="443552" y="1907843"/>
            <a:ext cx="599932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/>
              <a:t>Con las redes recurrentes, la información procesada por la red se agrega al input del siguiente paso proporcionando contexto, similar a como lo hacemos los humanos.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8D40C19-D358-E13A-4901-81010FE3EEAE}"/>
              </a:ext>
            </a:extLst>
          </p:cNvPr>
          <p:cNvSpPr txBox="1"/>
          <p:nvPr/>
        </p:nvSpPr>
        <p:spPr>
          <a:xfrm>
            <a:off x="6744269" y="4785246"/>
            <a:ext cx="4904663" cy="16539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/>
              <a:t>Problema al nutrir el input con el output anterior durante muchos pasos: Durante el entrenamiento, el peso que tienen las primeras palabras respecto a las últimas es menor.</a:t>
            </a:r>
          </a:p>
        </p:txBody>
      </p:sp>
    </p:spTree>
    <p:extLst>
      <p:ext uri="{BB962C8B-B14F-4D97-AF65-F5344CB8AC3E}">
        <p14:creationId xmlns:p14="http://schemas.microsoft.com/office/powerpoint/2010/main" val="63827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ACB44-BF40-759F-B551-914838AE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631" y="142698"/>
            <a:ext cx="5630839" cy="1293028"/>
          </a:xfrm>
        </p:spPr>
        <p:txBody>
          <a:bodyPr>
            <a:normAutofit/>
          </a:bodyPr>
          <a:lstStyle/>
          <a:p>
            <a:pPr algn="ctr"/>
            <a:r>
              <a:rPr lang="es-ES" i="1" u="sng" dirty="0"/>
              <a:t>  </a:t>
            </a:r>
            <a:r>
              <a:rPr lang="es-ES" b="1" i="1" u="sng" dirty="0"/>
              <a:t>Relaciones entre palabras</a:t>
            </a:r>
          </a:p>
        </p:txBody>
      </p:sp>
      <p:pic>
        <p:nvPicPr>
          <p:cNvPr id="4" name="Marcador de contenido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D98606E-AE46-D226-365F-9DEB405B0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" y="3177349"/>
            <a:ext cx="6096000" cy="3675206"/>
          </a:xfr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F99BFE3-531B-99B5-CE94-CC39FAF28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801" y="2942535"/>
            <a:ext cx="6096000" cy="3164014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5466BB60-A0AD-C9A7-223C-54790D788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" y="-3207"/>
            <a:ext cx="6096000" cy="322986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7AB180C-2BC5-1FC5-321B-B1836F634B6F}"/>
              </a:ext>
            </a:extLst>
          </p:cNvPr>
          <p:cNvSpPr txBox="1"/>
          <p:nvPr/>
        </p:nvSpPr>
        <p:spPr>
          <a:xfrm>
            <a:off x="6639067" y="6241007"/>
            <a:ext cx="46914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>
                <a:ea typeface="+mn-lt"/>
                <a:cs typeface="+mn-lt"/>
                <a:hlinkClick r:id="rId5"/>
              </a:rPr>
              <a:t>https://wikipedia2vec.github.io/demo/</a:t>
            </a:r>
            <a:endParaRPr lang="es-ES">
              <a:ea typeface="+mn-lt"/>
              <a:cs typeface="+mn-lt"/>
            </a:endParaRP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620DFB-9C00-FD4D-7016-F9B1CAA667D9}"/>
              </a:ext>
            </a:extLst>
          </p:cNvPr>
          <p:cNvSpPr txBox="1"/>
          <p:nvPr/>
        </p:nvSpPr>
        <p:spPr>
          <a:xfrm>
            <a:off x="6710148" y="1612142"/>
            <a:ext cx="425639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 dirty="0"/>
              <a:t>Conceptos similares se representarán con </a:t>
            </a:r>
            <a:r>
              <a:rPr lang="es-ES" sz="2000" b="1" dirty="0" err="1"/>
              <a:t>embedding's</a:t>
            </a:r>
            <a:r>
              <a:rPr lang="es-ES" sz="2000" b="1" dirty="0"/>
              <a:t> cuya dirección sea muy parecida.</a:t>
            </a:r>
          </a:p>
        </p:txBody>
      </p:sp>
    </p:spTree>
    <p:extLst>
      <p:ext uri="{BB962C8B-B14F-4D97-AF65-F5344CB8AC3E}">
        <p14:creationId xmlns:p14="http://schemas.microsoft.com/office/powerpoint/2010/main" val="3886082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4681C-990A-69EA-2086-E83569BB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540" y="125471"/>
            <a:ext cx="4914332" cy="724372"/>
          </a:xfrm>
        </p:spPr>
        <p:txBody>
          <a:bodyPr/>
          <a:lstStyle/>
          <a:p>
            <a:r>
              <a:rPr lang="es-ES" b="1" i="1" u="sng" dirty="0"/>
              <a:t>VECTORES Q, K</a:t>
            </a:r>
          </a:p>
        </p:txBody>
      </p:sp>
      <p:pic>
        <p:nvPicPr>
          <p:cNvPr id="4" name="Marcador de contenido 3" descr="Diagrama&#10;&#10;Descripción generada automáticamente">
            <a:extLst>
              <a:ext uri="{FF2B5EF4-FFF2-40B4-BE49-F238E27FC236}">
                <a16:creationId xmlns:a16="http://schemas.microsoft.com/office/drawing/2014/main" id="{536D1A96-40CF-D24F-3B85-7AEA61C2B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3849" y="1961872"/>
            <a:ext cx="6633882" cy="3652568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B471556-8088-67FA-489C-A600F0DA6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03" y="857098"/>
            <a:ext cx="5490883" cy="3081921"/>
          </a:xfrm>
          <a:prstGeom prst="rect">
            <a:avLst/>
          </a:prstGeom>
        </p:spPr>
      </p:pic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1B0455D5-E931-DBE1-6016-7E89B6B15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02" y="3867364"/>
            <a:ext cx="5367619" cy="29893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D5AE234-DEDE-5705-7AB8-67346722DBFB}"/>
              </a:ext>
            </a:extLst>
          </p:cNvPr>
          <p:cNvSpPr txBox="1"/>
          <p:nvPr/>
        </p:nvSpPr>
        <p:spPr>
          <a:xfrm>
            <a:off x="6778137" y="1199823"/>
            <a:ext cx="476864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/>
              <a:t>Vector generado para identificar las propiedades interesantes que caracterizan la palabra de entrada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003042D-D7D2-A6FE-02F1-93E5034F33EC}"/>
              </a:ext>
            </a:extLst>
          </p:cNvPr>
          <p:cNvSpPr txBox="1"/>
          <p:nvPr/>
        </p:nvSpPr>
        <p:spPr>
          <a:xfrm>
            <a:off x="6378990" y="5521950"/>
            <a:ext cx="4818528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/>
              <a:t>Vector generado para describir las propiedades interesantes que la palabra de entrada está buscando</a:t>
            </a:r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3918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ED4A1-4F98-E293-1210-B5620300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784" y="98543"/>
            <a:ext cx="6256362" cy="1258909"/>
          </a:xfrm>
        </p:spPr>
        <p:txBody>
          <a:bodyPr/>
          <a:lstStyle/>
          <a:p>
            <a:r>
              <a:rPr lang="es-ES" b="1" i="1" u="sng" dirty="0"/>
              <a:t>Vector de atención</a:t>
            </a:r>
          </a:p>
        </p:txBody>
      </p:sp>
      <p:pic>
        <p:nvPicPr>
          <p:cNvPr id="4" name="Marcador de contenido 3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1840EE84-55A6-2A59-D2CB-45283AE4C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69" y="1977831"/>
            <a:ext cx="6082286" cy="4217242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58280E6-E32B-0086-3E20-6E423692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451" y="1715635"/>
            <a:ext cx="6260409" cy="257993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5BCF9A5-BE1C-92DE-396C-C71762DAD2DB}"/>
              </a:ext>
            </a:extLst>
          </p:cNvPr>
          <p:cNvSpPr txBox="1"/>
          <p:nvPr/>
        </p:nvSpPr>
        <p:spPr>
          <a:xfrm>
            <a:off x="6547038" y="4712074"/>
            <a:ext cx="437129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>
                <a:latin typeface="Arial"/>
                <a:ea typeface="+mn-lt"/>
                <a:cs typeface="+mn-lt"/>
              </a:rPr>
              <a:t>La autoatención es un mecanismo de atención que relaciona diferentes posiciones de una sola secuencia para calcular una representación de la secuencia.</a:t>
            </a:r>
            <a:endParaRPr lang="es-ES" sz="2000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144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A60B5-62F3-DE59-D1CB-DE6B5648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147" y="90348"/>
            <a:ext cx="6108511" cy="1008700"/>
          </a:xfrm>
        </p:spPr>
        <p:txBody>
          <a:bodyPr/>
          <a:lstStyle/>
          <a:p>
            <a:r>
              <a:rPr lang="es-ES" b="1" i="1" u="sng" dirty="0"/>
              <a:t>Matriz de atención</a:t>
            </a:r>
          </a:p>
        </p:txBody>
      </p:sp>
      <p:pic>
        <p:nvPicPr>
          <p:cNvPr id="4" name="Marcador de contenido 3" descr="Gráfico&#10;&#10;Descripción generada automáticamente">
            <a:extLst>
              <a:ext uri="{FF2B5EF4-FFF2-40B4-BE49-F238E27FC236}">
                <a16:creationId xmlns:a16="http://schemas.microsoft.com/office/drawing/2014/main" id="{3097AEFD-CAA7-9790-A743-D112380F0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30" y="1104066"/>
            <a:ext cx="6326776" cy="4551829"/>
          </a:xfrm>
        </p:spPr>
      </p:pic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C53ED60-F239-FE6B-1555-9B8B6F54C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951" y="1440926"/>
            <a:ext cx="5926579" cy="517935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C7A4892-45F4-A6C1-B263-47C4D5D2F2A8}"/>
              </a:ext>
            </a:extLst>
          </p:cNvPr>
          <p:cNvSpPr txBox="1"/>
          <p:nvPr/>
        </p:nvSpPr>
        <p:spPr>
          <a:xfrm>
            <a:off x="725036" y="5899813"/>
            <a:ext cx="471416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/>
              <a:t>Muestra la importancia que cada palabra asigna al resto de la frase.</a:t>
            </a:r>
          </a:p>
        </p:txBody>
      </p:sp>
    </p:spTree>
    <p:extLst>
      <p:ext uri="{BB962C8B-B14F-4D97-AF65-F5344CB8AC3E}">
        <p14:creationId xmlns:p14="http://schemas.microsoft.com/office/powerpoint/2010/main" val="57582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BADBF-71E4-ADF5-5D21-9655878DE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954" y="170461"/>
            <a:ext cx="9540687" cy="1293028"/>
          </a:xfrm>
        </p:spPr>
        <p:txBody>
          <a:bodyPr/>
          <a:lstStyle/>
          <a:p>
            <a:r>
              <a:rPr lang="es-ES" b="1" i="1" u="sng" dirty="0"/>
              <a:t>Cálculo de la matriz de atención</a:t>
            </a:r>
          </a:p>
        </p:txBody>
      </p:sp>
      <p:pic>
        <p:nvPicPr>
          <p:cNvPr id="4" name="Marcador de contenido 3" descr="Diagrama&#10;&#10;Descripción generada automáticamente">
            <a:extLst>
              <a:ext uri="{FF2B5EF4-FFF2-40B4-BE49-F238E27FC236}">
                <a16:creationId xmlns:a16="http://schemas.microsoft.com/office/drawing/2014/main" id="{A22F2054-C086-A0D3-6FD9-BCDF1AB3E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07" y="1543026"/>
            <a:ext cx="8413442" cy="5024760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62B57FD-650C-5F5B-978D-D1C524FF4EC8}"/>
              </a:ext>
            </a:extLst>
          </p:cNvPr>
          <p:cNvSpPr txBox="1"/>
          <p:nvPr/>
        </p:nvSpPr>
        <p:spPr>
          <a:xfrm>
            <a:off x="8853987" y="2584544"/>
            <a:ext cx="3272616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/>
              <a:t>Proyección de cada </a:t>
            </a:r>
            <a:r>
              <a:rPr lang="es-ES" sz="2000" b="1" dirty="0" err="1"/>
              <a:t>embedding</a:t>
            </a:r>
            <a:r>
              <a:rPr lang="es-ES" sz="2000" b="1" dirty="0"/>
              <a:t> de entrada a vectores mediante transformaciones lineales que permiten modelar la secuencia de entrada como un diccionario Clave-Valor.</a:t>
            </a:r>
          </a:p>
        </p:txBody>
      </p:sp>
    </p:spTree>
    <p:extLst>
      <p:ext uri="{BB962C8B-B14F-4D97-AF65-F5344CB8AC3E}">
        <p14:creationId xmlns:p14="http://schemas.microsoft.com/office/powerpoint/2010/main" val="3446453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BE370-3F4A-B460-06A4-27173E73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502" y="-87951"/>
            <a:ext cx="4049974" cy="1293028"/>
          </a:xfrm>
        </p:spPr>
        <p:txBody>
          <a:bodyPr/>
          <a:lstStyle/>
          <a:p>
            <a:r>
              <a:rPr lang="es-ES" b="1" i="1" u="sng" dirty="0"/>
              <a:t>Vector v</a:t>
            </a:r>
          </a:p>
        </p:txBody>
      </p:sp>
      <p:pic>
        <p:nvPicPr>
          <p:cNvPr id="4" name="Marcador de contenido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C4A0FB7-1B39-F734-B44B-3D1990004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49" y="2092839"/>
            <a:ext cx="5735397" cy="4417181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8E4A2B-1AA8-F519-3923-2E8A14239394}"/>
              </a:ext>
            </a:extLst>
          </p:cNvPr>
          <p:cNvSpPr txBox="1"/>
          <p:nvPr/>
        </p:nvSpPr>
        <p:spPr>
          <a:xfrm>
            <a:off x="961586" y="911419"/>
            <a:ext cx="373410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/>
              <a:t>Red neuronal similar a la red principal de las RNN que procesa cada palabra.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A7EE549-74D9-C21C-C0E7-CE7E5F038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17" y="1015539"/>
            <a:ext cx="6398380" cy="355476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5F07BB8-9B8D-7FAE-E88A-BDFD43B7C510}"/>
              </a:ext>
            </a:extLst>
          </p:cNvPr>
          <p:cNvSpPr txBox="1"/>
          <p:nvPr/>
        </p:nvSpPr>
        <p:spPr>
          <a:xfrm>
            <a:off x="6687402" y="4796618"/>
            <a:ext cx="437865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/>
              <a:t>Se computan mediante una suma ponderada, donde el factor de mezcla es la atención prestada a cada palabra, donde el output tendrá el contexto necesario del resto de palabras de la frase</a:t>
            </a:r>
          </a:p>
        </p:txBody>
      </p:sp>
    </p:spTree>
    <p:extLst>
      <p:ext uri="{BB962C8B-B14F-4D97-AF65-F5344CB8AC3E}">
        <p14:creationId xmlns:p14="http://schemas.microsoft.com/office/powerpoint/2010/main" val="2615911855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0</TotalTime>
  <Words>1</Words>
  <Application>Microsoft Office PowerPoint</Application>
  <PresentationFormat>Panorámica</PresentationFormat>
  <Paragraphs>1</Paragraphs>
  <Slides>18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Estela de condensación</vt:lpstr>
      <vt:lpstr>ATENCIÓN Y  VECTORES Q K v</vt:lpstr>
      <vt:lpstr>Introducción al nlp: Redes recurrentes</vt:lpstr>
      <vt:lpstr>Problemática de las rnn</vt:lpstr>
      <vt:lpstr>  Relaciones entre palabras</vt:lpstr>
      <vt:lpstr>VECTORES Q, K</vt:lpstr>
      <vt:lpstr>Vector de atención</vt:lpstr>
      <vt:lpstr>Matriz de atención</vt:lpstr>
      <vt:lpstr>Cálculo de la matriz de atención</vt:lpstr>
      <vt:lpstr>Vector v</vt:lpstr>
      <vt:lpstr>Función de atención</vt:lpstr>
      <vt:lpstr>Transformer</vt:lpstr>
      <vt:lpstr>Input embedding y positional encoding</vt:lpstr>
      <vt:lpstr>MULTI-HEAD ATTENTION</vt:lpstr>
      <vt:lpstr>Presentación de PowerPoint</vt:lpstr>
      <vt:lpstr>Masked multi-head attention</vt:lpstr>
      <vt:lpstr>Cross-Attention</vt:lpstr>
      <vt:lpstr>Resumen</vt:lpstr>
      <vt:lpstr>¿Alguna pregunta?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754</cp:revision>
  <dcterms:created xsi:type="dcterms:W3CDTF">2023-12-10T15:48:56Z</dcterms:created>
  <dcterms:modified xsi:type="dcterms:W3CDTF">2023-12-21T12:56:05Z</dcterms:modified>
</cp:coreProperties>
</file>